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75" r:id="rId2"/>
    <p:sldId id="266" r:id="rId3"/>
    <p:sldId id="256" r:id="rId4"/>
    <p:sldId id="257" r:id="rId5"/>
    <p:sldId id="258" r:id="rId6"/>
    <p:sldId id="259" r:id="rId7"/>
    <p:sldId id="260" r:id="rId8"/>
    <p:sldId id="261" r:id="rId9"/>
    <p:sldId id="262" r:id="rId10"/>
    <p:sldId id="263" r:id="rId11"/>
    <p:sldId id="264" r:id="rId12"/>
    <p:sldId id="265"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9666685-DF44-402B-9636-9AA2DF03900E}" type="datetimeFigureOut">
              <a:rPr lang="ar-IQ" smtClean="0"/>
              <a:t>26/03/1440</a:t>
            </a:fld>
            <a:endParaRPr lang="ar-IQ"/>
          </a:p>
        </p:txBody>
      </p:sp>
      <p:sp>
        <p:nvSpPr>
          <p:cNvPr id="17" name="Footer Placeholder 16"/>
          <p:cNvSpPr>
            <a:spLocks noGrp="1"/>
          </p:cNvSpPr>
          <p:nvPr>
            <p:ph type="ftr" sz="quarter" idx="11"/>
          </p:nvPr>
        </p:nvSpPr>
        <p:spPr/>
        <p:txBody>
          <a:bodyPr/>
          <a:lstStyle/>
          <a:p>
            <a:endParaRPr lang="ar-IQ"/>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AEC351F-C62C-4217-99F3-40E29B22EE25}" type="slidenum">
              <a:rPr lang="ar-IQ" smtClean="0"/>
              <a:t>‹#›</a:t>
            </a:fld>
            <a:endParaRPr lang="ar-IQ"/>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666685-DF44-402B-9636-9AA2DF03900E}"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EC351F-C62C-4217-99F3-40E29B22EE25}"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AEC351F-C62C-4217-99F3-40E29B22EE25}" type="slidenum">
              <a:rPr lang="ar-IQ" smtClean="0"/>
              <a:t>‹#›</a:t>
            </a:fld>
            <a:endParaRPr lang="ar-IQ"/>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666685-DF44-402B-9636-9AA2DF03900E}"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9666685-DF44-402B-9636-9AA2DF03900E}"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4361688" y="1026372"/>
            <a:ext cx="457200" cy="441325"/>
          </a:xfrm>
        </p:spPr>
        <p:txBody>
          <a:bodyPr/>
          <a:lstStyle/>
          <a:p>
            <a:fld id="{3AEC351F-C62C-4217-99F3-40E29B22EE25}" type="slidenum">
              <a:rPr lang="ar-IQ" smtClean="0"/>
              <a:t>‹#›</a:t>
            </a:fld>
            <a:endParaRPr lang="ar-IQ"/>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IQ"/>
          </a:p>
        </p:txBody>
      </p:sp>
      <p:sp>
        <p:nvSpPr>
          <p:cNvPr id="4" name="Date Placeholder 3"/>
          <p:cNvSpPr>
            <a:spLocks noGrp="1"/>
          </p:cNvSpPr>
          <p:nvPr>
            <p:ph type="dt" sz="half" idx="10"/>
          </p:nvPr>
        </p:nvSpPr>
        <p:spPr/>
        <p:txBody>
          <a:bodyPr/>
          <a:lstStyle/>
          <a:p>
            <a:fld id="{F9666685-DF44-402B-9636-9AA2DF03900E}" type="datetimeFigureOut">
              <a:rPr lang="ar-IQ" smtClean="0"/>
              <a:t>26/03/1440</a:t>
            </a:fld>
            <a:endParaRPr lang="ar-IQ"/>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AEC351F-C62C-4217-99F3-40E29B22EE25}" type="slidenum">
              <a:rPr lang="ar-IQ" smtClean="0"/>
              <a:t>‹#›</a:t>
            </a:fld>
            <a:endParaRPr lang="ar-IQ"/>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9666685-DF44-402B-9636-9AA2DF03900E}" type="datetimeFigureOut">
              <a:rPr lang="ar-IQ" smtClean="0"/>
              <a:t>26/03/1440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EC351F-C62C-4217-99F3-40E29B22EE25}" type="slidenum">
              <a:rPr lang="ar-IQ" smtClean="0"/>
              <a:t>‹#›</a:t>
            </a:fld>
            <a:endParaRPr lang="ar-IQ"/>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9666685-DF44-402B-9636-9AA2DF03900E}" type="datetimeFigureOut">
              <a:rPr lang="ar-IQ" smtClean="0"/>
              <a:t>26/03/1440</a:t>
            </a:fld>
            <a:endParaRPr lang="ar-IQ"/>
          </a:p>
        </p:txBody>
      </p:sp>
      <p:sp>
        <p:nvSpPr>
          <p:cNvPr id="8" name="Footer Placeholder 7"/>
          <p:cNvSpPr>
            <a:spLocks noGrp="1"/>
          </p:cNvSpPr>
          <p:nvPr>
            <p:ph type="ftr" sz="quarter" idx="11"/>
          </p:nvPr>
        </p:nvSpPr>
        <p:spPr>
          <a:xfrm>
            <a:off x="304800" y="6409944"/>
            <a:ext cx="3581400" cy="365760"/>
          </a:xfrm>
        </p:spPr>
        <p:txBody>
          <a:bodyPr/>
          <a:lstStyle/>
          <a:p>
            <a:endParaRPr lang="ar-IQ"/>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AEC351F-C62C-4217-99F3-40E29B22EE25}" type="slidenum">
              <a:rPr lang="ar-IQ" smtClean="0"/>
              <a:t>‹#›</a:t>
            </a:fld>
            <a:endParaRPr lang="ar-IQ"/>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666685-DF44-402B-9636-9AA2DF03900E}" type="datetimeFigureOut">
              <a:rPr lang="ar-IQ" smtClean="0"/>
              <a:t>26/03/1440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a:xfrm>
            <a:off x="4343400" y="1036020"/>
            <a:ext cx="457200" cy="441325"/>
          </a:xfrm>
        </p:spPr>
        <p:txBody>
          <a:bodyPr/>
          <a:lstStyle/>
          <a:p>
            <a:fld id="{3AEC351F-C62C-4217-99F3-40E29B22EE25}"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9666685-DF44-402B-9636-9AA2DF03900E}" type="datetimeFigureOut">
              <a:rPr lang="ar-IQ" smtClean="0"/>
              <a:t>26/03/1440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AEC351F-C62C-4217-99F3-40E29B22EE25}"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AEC351F-C62C-4217-99F3-40E29B22EE25}" type="slidenum">
              <a:rPr lang="ar-IQ" smtClean="0"/>
              <a:t>‹#›</a:t>
            </a:fld>
            <a:endParaRPr lang="ar-IQ"/>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9666685-DF44-402B-9636-9AA2DF03900E}" type="datetimeFigureOut">
              <a:rPr lang="ar-IQ" smtClean="0"/>
              <a:t>26/03/1440</a:t>
            </a:fld>
            <a:endParaRPr lang="ar-IQ"/>
          </a:p>
        </p:txBody>
      </p:sp>
      <p:sp>
        <p:nvSpPr>
          <p:cNvPr id="6" name="Footer Placeholder 5"/>
          <p:cNvSpPr>
            <a:spLocks noGrp="1"/>
          </p:cNvSpPr>
          <p:nvPr>
            <p:ph type="ftr" sz="quarter" idx="11"/>
          </p:nvPr>
        </p:nvSpPr>
        <p:spPr>
          <a:xfrm>
            <a:off x="301752" y="6410848"/>
            <a:ext cx="3383280" cy="365760"/>
          </a:xfrm>
        </p:spPr>
        <p:txBody>
          <a:bodyPr/>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AEC351F-C62C-4217-99F3-40E29B22EE25}" type="slidenum">
              <a:rPr lang="ar-IQ" smtClean="0"/>
              <a:t>‹#›</a:t>
            </a:fld>
            <a:endParaRPr lang="ar-IQ"/>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9666685-DF44-402B-9636-9AA2DF03900E}" type="datetimeFigureOut">
              <a:rPr lang="ar-IQ" smtClean="0"/>
              <a:t>26/03/1440</a:t>
            </a:fld>
            <a:endParaRPr lang="ar-IQ"/>
          </a:p>
        </p:txBody>
      </p:sp>
      <p:sp>
        <p:nvSpPr>
          <p:cNvPr id="6" name="Footer Placeholder 5"/>
          <p:cNvSpPr>
            <a:spLocks noGrp="1"/>
          </p:cNvSpPr>
          <p:nvPr>
            <p:ph type="ftr" sz="quarter" idx="11"/>
          </p:nvPr>
        </p:nvSpPr>
        <p:spPr>
          <a:xfrm>
            <a:off x="301752" y="6410848"/>
            <a:ext cx="3584448" cy="365760"/>
          </a:xfrm>
        </p:spPr>
        <p:txBody>
          <a:bodyPr/>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9666685-DF44-402B-9636-9AA2DF03900E}" type="datetimeFigureOut">
              <a:rPr lang="ar-IQ" smtClean="0"/>
              <a:t>26/03/1440</a:t>
            </a:fld>
            <a:endParaRPr lang="ar-IQ"/>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IQ"/>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AEC351F-C62C-4217-99F3-40E29B22EE25}" type="slidenum">
              <a:rPr lang="ar-IQ" smtClean="0"/>
              <a:t>‹#›</a:t>
            </a:fld>
            <a:endParaRPr lang="ar-IQ"/>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dictionary.com/browse/biology"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0"/>
            <a:ext cx="7924800" cy="1524000"/>
          </a:xfrm>
        </p:spPr>
        <p:txBody>
          <a:bodyPr>
            <a:normAutofit/>
          </a:bodyPr>
          <a:lstStyle/>
          <a:p>
            <a:r>
              <a:rPr lang="en-US" dirty="0">
                <a:latin typeface="Berlin Sans FB" pitchFamily="34" charset="0"/>
              </a:rPr>
              <a:t>General Microbiology</a:t>
            </a:r>
            <a:r>
              <a:rPr lang="en-US" dirty="0" smtClean="0">
                <a:latin typeface="Berlin Sans FB" pitchFamily="34" charset="0"/>
              </a:rPr>
              <a:t/>
            </a:r>
            <a:br>
              <a:rPr lang="en-US" dirty="0" smtClean="0">
                <a:latin typeface="Berlin Sans FB" pitchFamily="34" charset="0"/>
              </a:rPr>
            </a:br>
            <a:r>
              <a:rPr lang="en-US" dirty="0" smtClean="0">
                <a:latin typeface="Berlin Sans FB" pitchFamily="34" charset="0"/>
              </a:rPr>
              <a:t>Lecture 1</a:t>
            </a:r>
            <a:endParaRPr lang="ar-IQ" dirty="0">
              <a:latin typeface="Berlin Sans FB" pitchFamily="34" charset="0"/>
            </a:endParaRPr>
          </a:p>
        </p:txBody>
      </p:sp>
      <p:sp>
        <p:nvSpPr>
          <p:cNvPr id="3" name="Subtitle 2"/>
          <p:cNvSpPr>
            <a:spLocks noGrp="1"/>
          </p:cNvSpPr>
          <p:nvPr>
            <p:ph type="subTitle" idx="1"/>
          </p:nvPr>
        </p:nvSpPr>
        <p:spPr>
          <a:xfrm>
            <a:off x="1371600" y="4114800"/>
            <a:ext cx="6400800" cy="914400"/>
          </a:xfrm>
        </p:spPr>
        <p:txBody>
          <a:bodyPr>
            <a:normAutofit/>
          </a:bodyPr>
          <a:lstStyle/>
          <a:p>
            <a:pPr lvl="0" rtl="0"/>
            <a:r>
              <a:rPr lang="en-US" dirty="0">
                <a:solidFill>
                  <a:srgbClr val="000000"/>
                </a:solidFill>
                <a:latin typeface="Times New Roman"/>
                <a:ea typeface="Times New Roman"/>
              </a:rPr>
              <a:t>Prof. Dr. </a:t>
            </a:r>
            <a:r>
              <a:rPr lang="en-US" dirty="0" err="1">
                <a:solidFill>
                  <a:srgbClr val="000000"/>
                </a:solidFill>
                <a:latin typeface="Times New Roman"/>
                <a:ea typeface="Times New Roman"/>
              </a:rPr>
              <a:t>Munira</a:t>
            </a:r>
            <a:r>
              <a:rPr lang="en-US" dirty="0">
                <a:solidFill>
                  <a:srgbClr val="000000"/>
                </a:solidFill>
                <a:latin typeface="Times New Roman"/>
                <a:ea typeface="Times New Roman"/>
              </a:rPr>
              <a:t> Ch. </a:t>
            </a:r>
            <a:r>
              <a:rPr lang="en-US" dirty="0" err="1">
                <a:solidFill>
                  <a:srgbClr val="000000"/>
                </a:solidFill>
                <a:latin typeface="Times New Roman"/>
                <a:ea typeface="Times New Roman"/>
              </a:rPr>
              <a:t>Ismaeel</a:t>
            </a:r>
            <a:r>
              <a:rPr lang="en-US" dirty="0">
                <a:solidFill>
                  <a:srgbClr val="000000"/>
                </a:solidFill>
                <a:latin typeface="Times New Roman"/>
                <a:ea typeface="Times New Roman"/>
              </a:rPr>
              <a:t>  </a:t>
            </a:r>
            <a:endParaRPr lang="en-US" dirty="0" smtClean="0">
              <a:solidFill>
                <a:srgbClr val="000000"/>
              </a:solidFill>
              <a:latin typeface="Times New Roman"/>
              <a:ea typeface="Times New Roman"/>
            </a:endParaRPr>
          </a:p>
          <a:p>
            <a:pPr lvl="0" rtl="0"/>
            <a:r>
              <a:rPr lang="en-US" dirty="0" smtClean="0">
                <a:solidFill>
                  <a:srgbClr val="000000"/>
                </a:solidFill>
                <a:latin typeface="Times New Roman"/>
                <a:ea typeface="Times New Roman"/>
              </a:rPr>
              <a:t>Ass</a:t>
            </a:r>
            <a:r>
              <a:rPr lang="en-US" dirty="0">
                <a:solidFill>
                  <a:srgbClr val="000000"/>
                </a:solidFill>
                <a:latin typeface="Times New Roman"/>
                <a:ea typeface="Times New Roman"/>
              </a:rPr>
              <a:t>. Prof. Dr. </a:t>
            </a:r>
            <a:r>
              <a:rPr lang="en-US" dirty="0" err="1">
                <a:solidFill>
                  <a:srgbClr val="000000"/>
                </a:solidFill>
                <a:latin typeface="Times New Roman"/>
                <a:ea typeface="Times New Roman"/>
              </a:rPr>
              <a:t>Israa</a:t>
            </a:r>
            <a:r>
              <a:rPr lang="en-US" dirty="0">
                <a:solidFill>
                  <a:srgbClr val="000000"/>
                </a:solidFill>
                <a:latin typeface="Times New Roman"/>
                <a:ea typeface="Times New Roman"/>
              </a:rPr>
              <a:t> AJ Ibrahim</a:t>
            </a:r>
            <a:endParaRPr lang="ar-IQ" dirty="0">
              <a:solidFill>
                <a:prstClr val="black"/>
              </a:solidFill>
            </a:endParaRPr>
          </a:p>
        </p:txBody>
      </p:sp>
      <p:pic>
        <p:nvPicPr>
          <p:cNvPr id="4" name="Picture 2" descr="صورة ذات صلة"/>
          <p:cNvPicPr>
            <a:picLocks noChangeAspect="1" noChangeArrowheads="1"/>
          </p:cNvPicPr>
          <p:nvPr/>
        </p:nvPicPr>
        <p:blipFill>
          <a:blip r:embed="rId2" cstate="print"/>
          <a:srcRect l="5206" r="4555"/>
          <a:stretch>
            <a:fillRect/>
          </a:stretch>
        </p:blipFill>
        <p:spPr bwMode="auto">
          <a:xfrm>
            <a:off x="7315200" y="228600"/>
            <a:ext cx="1600200" cy="1511727"/>
          </a:xfrm>
          <a:prstGeom prst="rect">
            <a:avLst/>
          </a:prstGeom>
          <a:noFill/>
        </p:spPr>
      </p:pic>
      <p:pic>
        <p:nvPicPr>
          <p:cNvPr id="5" name="Picture 1" descr="شعار العلو2م"/>
          <p:cNvPicPr>
            <a:picLocks noChangeAspect="1" noChangeArrowheads="1"/>
          </p:cNvPicPr>
          <p:nvPr/>
        </p:nvPicPr>
        <p:blipFill>
          <a:blip r:embed="rId3" cstate="print"/>
          <a:srcRect/>
          <a:stretch>
            <a:fillRect/>
          </a:stretch>
        </p:blipFill>
        <p:spPr bwMode="auto">
          <a:xfrm>
            <a:off x="304800" y="228600"/>
            <a:ext cx="1545752" cy="1518654"/>
          </a:xfrm>
          <a:prstGeom prst="rect">
            <a:avLst/>
          </a:prstGeom>
          <a:noFill/>
        </p:spPr>
      </p:pic>
    </p:spTree>
    <p:extLst>
      <p:ext uri="{BB962C8B-B14F-4D97-AF65-F5344CB8AC3E}">
        <p14:creationId xmlns:p14="http://schemas.microsoft.com/office/powerpoint/2010/main" val="3448892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a:t>
            </a:r>
            <a:endParaRPr lang="ar-IQ" dirty="0"/>
          </a:p>
        </p:txBody>
      </p:sp>
      <p:sp>
        <p:nvSpPr>
          <p:cNvPr id="4" name="Rectangle 3"/>
          <p:cNvSpPr/>
          <p:nvPr/>
        </p:nvSpPr>
        <p:spPr>
          <a:xfrm>
            <a:off x="251520" y="1225689"/>
            <a:ext cx="8892480" cy="5262979"/>
          </a:xfrm>
          <a:prstGeom prst="rect">
            <a:avLst/>
          </a:prstGeom>
        </p:spPr>
        <p:txBody>
          <a:bodyPr wrap="square">
            <a:spAutoFit/>
          </a:bodyPr>
          <a:lstStyle/>
          <a:p>
            <a:pPr algn="just" rtl="0"/>
            <a:r>
              <a:rPr lang="en-US" sz="2400" dirty="0" smtClean="0"/>
              <a:t>Koch and his associates developed techniques, reagents, and other materials for culturing bacterial pathogens on solid growth media; these enable microbiologists to isolate microbes in pure culture. </a:t>
            </a:r>
          </a:p>
          <a:p>
            <a:pPr algn="just" rtl="0"/>
            <a:r>
              <a:rPr lang="en-US" sz="2400" dirty="0" smtClean="0"/>
              <a:t>John Tyndall (1820-1893) was a Irish </a:t>
            </a:r>
            <a:r>
              <a:rPr lang="ar-IQ" sz="2400" dirty="0" smtClean="0"/>
              <a:t> </a:t>
            </a:r>
            <a:r>
              <a:rPr lang="en-US" sz="2400" dirty="0" smtClean="0"/>
              <a:t>physicist. Demonstrated that dust did carry microbes and that if dust was absent, the broth remained sterile-even if it was directly exposed to air; Tyndall also provided evidence for the existence of heat-resistant forms of bacteria.</a:t>
            </a:r>
          </a:p>
          <a:p>
            <a:pPr algn="just" rtl="0"/>
            <a:r>
              <a:rPr lang="en-US" sz="2400" dirty="0" smtClean="0"/>
              <a:t>Charles </a:t>
            </a:r>
            <a:r>
              <a:rPr lang="en-US" sz="2400" dirty="0" err="1" smtClean="0"/>
              <a:t>Chamberland</a:t>
            </a:r>
            <a:r>
              <a:rPr lang="en-US" sz="2400" dirty="0" smtClean="0"/>
              <a:t> (1851-1908) was a French microbiologist constructed a bacterial filter (</a:t>
            </a:r>
            <a:r>
              <a:rPr lang="en-US" sz="2400" dirty="0" err="1" smtClean="0"/>
              <a:t>Chamberland</a:t>
            </a:r>
            <a:r>
              <a:rPr lang="en-US" sz="2400" dirty="0" smtClean="0"/>
              <a:t> filter or </a:t>
            </a:r>
            <a:r>
              <a:rPr lang="en-US" sz="2400" dirty="0" err="1" smtClean="0"/>
              <a:t>Chamberland</a:t>
            </a:r>
            <a:r>
              <a:rPr lang="en-US" sz="2400" dirty="0" smtClean="0"/>
              <a:t>-Pasteur filter) that removed bacteria and larger microbes from specimens; this led to the discovery of viruses as disease-causing agents.</a:t>
            </a:r>
            <a:endParaRPr lang="en-US" dirty="0" smtClean="0"/>
          </a:p>
        </p:txBody>
      </p:sp>
      <p:pic>
        <p:nvPicPr>
          <p:cNvPr id="1638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82413" b="49988"/>
          <a:stretch/>
        </p:blipFill>
        <p:spPr bwMode="auto">
          <a:xfrm>
            <a:off x="8460432" y="17304"/>
            <a:ext cx="493440" cy="128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381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Spontaneous Generation</a:t>
            </a:r>
            <a:endParaRPr lang="ar-IQ" dirty="0"/>
          </a:p>
        </p:txBody>
      </p:sp>
      <p:sp>
        <p:nvSpPr>
          <p:cNvPr id="4" name="Rectangle 3"/>
          <p:cNvSpPr/>
          <p:nvPr/>
        </p:nvSpPr>
        <p:spPr>
          <a:xfrm>
            <a:off x="323528" y="1997839"/>
            <a:ext cx="8640960" cy="3847207"/>
          </a:xfrm>
          <a:prstGeom prst="rect">
            <a:avLst/>
          </a:prstGeom>
        </p:spPr>
        <p:txBody>
          <a:bodyPr wrap="square">
            <a:spAutoFit/>
          </a:bodyPr>
          <a:lstStyle/>
          <a:p>
            <a:pPr algn="just" rtl="0"/>
            <a:r>
              <a:rPr lang="en-US" sz="2800" dirty="0" smtClean="0"/>
              <a:t>Abiogenesis vs. Biogenesis</a:t>
            </a:r>
          </a:p>
          <a:p>
            <a:pPr algn="just" rtl="0"/>
            <a:r>
              <a:rPr lang="en-US" sz="2800" dirty="0" smtClean="0"/>
              <a:t>-“Spontaneous Generation” was an early belief that living things can arise from vital forces present in nonliving and decaying matter (Ex: maggots</a:t>
            </a:r>
            <a:r>
              <a:rPr lang="ar-IQ" sz="2800" dirty="0" smtClean="0"/>
              <a:t>  </a:t>
            </a:r>
            <a:r>
              <a:rPr lang="en-US" sz="2800" dirty="0" smtClean="0"/>
              <a:t>from meat) (Abiogenesis).</a:t>
            </a:r>
          </a:p>
          <a:p>
            <a:pPr algn="just" rtl="0"/>
            <a:r>
              <a:rPr lang="en-US" sz="2800" dirty="0" smtClean="0"/>
              <a:t>-The alternative hypothesis that living organisms can arise only from preexisting</a:t>
            </a:r>
            <a:r>
              <a:rPr lang="ar-IQ" sz="2800" dirty="0" smtClean="0"/>
              <a:t> </a:t>
            </a:r>
            <a:r>
              <a:rPr lang="en-US" sz="2800" dirty="0" smtClean="0"/>
              <a:t>life forms is called (Biogenesis).</a:t>
            </a:r>
            <a:endParaRPr lang="en-US" sz="2000" dirty="0"/>
          </a:p>
          <a:p>
            <a:pPr algn="just" rtl="0"/>
            <a:endParaRPr lang="en-US" sz="2000"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643" y="5301208"/>
            <a:ext cx="1845845" cy="134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117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a:t>
            </a:r>
            <a:endParaRPr lang="ar-IQ" dirty="0"/>
          </a:p>
        </p:txBody>
      </p:sp>
      <p:sp>
        <p:nvSpPr>
          <p:cNvPr id="4" name="Rectangle 3"/>
          <p:cNvSpPr/>
          <p:nvPr/>
        </p:nvSpPr>
        <p:spPr>
          <a:xfrm>
            <a:off x="144379" y="1412776"/>
            <a:ext cx="4572000" cy="3046988"/>
          </a:xfrm>
          <a:prstGeom prst="rect">
            <a:avLst/>
          </a:prstGeom>
        </p:spPr>
        <p:txBody>
          <a:bodyPr>
            <a:spAutoFit/>
          </a:bodyPr>
          <a:lstStyle/>
          <a:p>
            <a:pPr algn="just" rtl="0"/>
            <a:r>
              <a:rPr lang="en-US" sz="2400" dirty="0" smtClean="0"/>
              <a:t>Francisco </a:t>
            </a:r>
            <a:r>
              <a:rPr lang="en-US" sz="2400" dirty="0" err="1" smtClean="0"/>
              <a:t>Redi</a:t>
            </a:r>
            <a:r>
              <a:rPr lang="en-US" sz="2400" dirty="0" smtClean="0"/>
              <a:t> (1626–1697) was an Italian physician, naturalist</a:t>
            </a:r>
            <a:r>
              <a:rPr lang="ar-IQ" sz="2400" dirty="0" smtClean="0"/>
              <a:t>, </a:t>
            </a:r>
            <a:r>
              <a:rPr lang="en-US" sz="2400" dirty="0" smtClean="0"/>
              <a:t>biologist and poet. He was the first person to challenge the theory of spontaneous generation by demonstrating that maggots come from eggs of flies</a:t>
            </a:r>
            <a:endParaRPr lang="ar-IQ"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717" y="3933056"/>
            <a:ext cx="4384549" cy="22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048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 </a:t>
            </a:r>
            <a:endParaRPr lang="ar-IQ" dirty="0"/>
          </a:p>
        </p:txBody>
      </p:sp>
      <p:sp>
        <p:nvSpPr>
          <p:cNvPr id="4" name="Rectangle 3"/>
          <p:cNvSpPr/>
          <p:nvPr/>
        </p:nvSpPr>
        <p:spPr>
          <a:xfrm>
            <a:off x="179512" y="1238045"/>
            <a:ext cx="4572000" cy="5262979"/>
          </a:xfrm>
          <a:prstGeom prst="rect">
            <a:avLst/>
          </a:prstGeom>
        </p:spPr>
        <p:txBody>
          <a:bodyPr>
            <a:spAutoFit/>
          </a:bodyPr>
          <a:lstStyle/>
          <a:p>
            <a:pPr algn="just" rtl="0"/>
            <a:r>
              <a:rPr lang="en-US" sz="2400" dirty="0" smtClean="0"/>
              <a:t>Louis Pasteur put an end to Abiogenesis debate</a:t>
            </a:r>
            <a:r>
              <a:rPr lang="en-US" sz="2400" dirty="0"/>
              <a:t> </a:t>
            </a:r>
            <a:r>
              <a:rPr lang="en-US" sz="2400" dirty="0" smtClean="0"/>
              <a:t>with his Swan Neck Flask Experiment:</a:t>
            </a:r>
          </a:p>
          <a:p>
            <a:pPr algn="just" rtl="0"/>
            <a:r>
              <a:rPr lang="en-US" sz="2400" dirty="0" smtClean="0"/>
              <a:t>The swan neck flask experiment. Pasteur filled a flask with medium, heated it to kill all life, and then drew out the neck of the flask into a long S shape. This prevented microorganisms in the air from easily entering the flask, yet allowed some air interchange. If the swan neck was broken, microbes readily entered the flask and grew.</a:t>
            </a:r>
            <a:endParaRPr lang="en-US"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398" y="1922522"/>
            <a:ext cx="4146870" cy="426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362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a:t>
            </a:r>
            <a:endParaRPr lang="ar-IQ" dirty="0"/>
          </a:p>
        </p:txBody>
      </p:sp>
      <p:sp>
        <p:nvSpPr>
          <p:cNvPr id="4" name="Rectangle 3"/>
          <p:cNvSpPr/>
          <p:nvPr/>
        </p:nvSpPr>
        <p:spPr>
          <a:xfrm>
            <a:off x="179512" y="1340768"/>
            <a:ext cx="4572000" cy="4431983"/>
          </a:xfrm>
          <a:prstGeom prst="rect">
            <a:avLst/>
          </a:prstGeom>
        </p:spPr>
        <p:txBody>
          <a:bodyPr>
            <a:spAutoFit/>
          </a:bodyPr>
          <a:lstStyle/>
          <a:p>
            <a:pPr algn="just" rtl="0"/>
            <a:r>
              <a:rPr lang="en-US" sz="2400" dirty="0" smtClean="0"/>
              <a:t>Alexander Fleming(1928) was Scottish physician and bacteriologist.  Observed mold growing on a bacteria culture, there was a ring of clearing around the mold where the bacteria didn’t grow, the mold was later found to be a </a:t>
            </a:r>
            <a:r>
              <a:rPr lang="en-US" sz="2400" i="1" dirty="0" err="1" smtClean="0"/>
              <a:t>Penicillium</a:t>
            </a:r>
            <a:r>
              <a:rPr lang="en-US" sz="2400" dirty="0" smtClean="0"/>
              <a:t> species and the naturally secreted chemical was called penicillin, an antibiotic.</a:t>
            </a:r>
            <a:endParaRPr lang="en-US" sz="2000" dirty="0" smtClean="0"/>
          </a:p>
          <a:p>
            <a:pPr algn="just" rtl="0"/>
            <a:endParaRPr lang="ar-IQ"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78889"/>
            <a:ext cx="3417541"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930077"/>
            <a:ext cx="2139107" cy="233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351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Scope and Relevance of Microbiology</a:t>
            </a:r>
            <a:endParaRPr lang="ar-IQ" dirty="0"/>
          </a:p>
        </p:txBody>
      </p:sp>
      <p:sp>
        <p:nvSpPr>
          <p:cNvPr id="4" name="Rectangle 3"/>
          <p:cNvSpPr/>
          <p:nvPr/>
        </p:nvSpPr>
        <p:spPr>
          <a:xfrm>
            <a:off x="2904" y="1419829"/>
            <a:ext cx="5001144" cy="4401205"/>
          </a:xfrm>
          <a:prstGeom prst="rect">
            <a:avLst/>
          </a:prstGeom>
        </p:spPr>
        <p:txBody>
          <a:bodyPr wrap="square">
            <a:spAutoFit/>
          </a:bodyPr>
          <a:lstStyle/>
          <a:p>
            <a:pPr algn="just" rtl="0"/>
            <a:r>
              <a:rPr lang="en-US" sz="2000" dirty="0" smtClean="0"/>
              <a:t>Microorganisms live almost everywhere on earth where there is liquid water or even a tiny amount of moisture, including hot springs on the ocean floor, deep inside rocks within the earth's crust, on the human skin, in a cow's stomach, and inside a sponge used for washing dishes. Many microorganisms are critical to nutrient recycling in ecosystems as they act as decomposers</a:t>
            </a:r>
            <a:r>
              <a:rPr lang="ar-IQ" sz="2000" dirty="0" smtClean="0"/>
              <a:t>, </a:t>
            </a:r>
            <a:r>
              <a:rPr lang="en-US" sz="2000" dirty="0" smtClean="0"/>
              <a:t>while others living in nodules on the roots of some plants convert nitrogen from the air to a form usable by plants.</a:t>
            </a:r>
          </a:p>
          <a:p>
            <a:pPr algn="just" rtl="0"/>
            <a:r>
              <a:rPr lang="en-US" sz="2000" dirty="0" smtClean="0"/>
              <a:t>Ex: Photosynthetic Microbes</a:t>
            </a:r>
            <a:endParaRPr lang="en-US" sz="2000"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6421" r="52176"/>
          <a:stretch/>
        </p:blipFill>
        <p:spPr bwMode="auto">
          <a:xfrm>
            <a:off x="5004048" y="1883494"/>
            <a:ext cx="3960440" cy="343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074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Branches of Microbiology</a:t>
            </a:r>
            <a:endParaRPr lang="ar-IQ" dirty="0"/>
          </a:p>
        </p:txBody>
      </p:sp>
      <p:sp>
        <p:nvSpPr>
          <p:cNvPr id="4" name="Rectangle 3"/>
          <p:cNvSpPr/>
          <p:nvPr/>
        </p:nvSpPr>
        <p:spPr>
          <a:xfrm>
            <a:off x="24788" y="1212892"/>
            <a:ext cx="8867691" cy="4524315"/>
          </a:xfrm>
          <a:prstGeom prst="rect">
            <a:avLst/>
          </a:prstGeom>
        </p:spPr>
        <p:txBody>
          <a:bodyPr wrap="square">
            <a:spAutoFit/>
          </a:bodyPr>
          <a:lstStyle/>
          <a:p>
            <a:pPr algn="just" rtl="0"/>
            <a:r>
              <a:rPr lang="en-US" sz="2400" dirty="0" smtClean="0"/>
              <a:t>The branches of microbiology can be classified into pure and applied sciences. </a:t>
            </a:r>
          </a:p>
          <a:p>
            <a:pPr algn="just" rtl="0"/>
            <a:r>
              <a:rPr lang="en-US" sz="2400" dirty="0" smtClean="0"/>
              <a:t>Pure microbiology (fundamental branch) in this field the organisms are studied as the subject itself on a deeper level.</a:t>
            </a:r>
          </a:p>
          <a:p>
            <a:pPr algn="just" rtl="0"/>
            <a:r>
              <a:rPr lang="en-US" sz="2400" dirty="0" smtClean="0"/>
              <a:t>•	Bacteriology: the study of bacteria.</a:t>
            </a:r>
          </a:p>
          <a:p>
            <a:pPr algn="just" rtl="0"/>
            <a:r>
              <a:rPr lang="en-US" sz="2400" dirty="0" smtClean="0"/>
              <a:t>•	Mycology: the study of fungi.</a:t>
            </a:r>
          </a:p>
          <a:p>
            <a:pPr algn="just" rtl="0"/>
            <a:r>
              <a:rPr lang="en-US" sz="2400" dirty="0" smtClean="0"/>
              <a:t>•	Protozoology: the study of protozoa.</a:t>
            </a:r>
          </a:p>
          <a:p>
            <a:pPr algn="just" rtl="0"/>
            <a:r>
              <a:rPr lang="en-US" sz="2400" dirty="0" smtClean="0"/>
              <a:t>•	Phycology/algology: the study of algae.</a:t>
            </a:r>
          </a:p>
          <a:p>
            <a:pPr algn="just" rtl="0"/>
            <a:r>
              <a:rPr lang="en-US" sz="2400" dirty="0" smtClean="0"/>
              <a:t>•	Parasitology: the study of parasites.</a:t>
            </a:r>
          </a:p>
          <a:p>
            <a:pPr algn="just" rtl="0"/>
            <a:r>
              <a:rPr lang="en-US" sz="2400" dirty="0" smtClean="0"/>
              <a:t>•	Immunology: the study of the immune system.</a:t>
            </a:r>
          </a:p>
          <a:p>
            <a:pPr algn="just" rtl="0"/>
            <a:r>
              <a:rPr lang="en-US" sz="2400" dirty="0" smtClean="0"/>
              <a:t>•	Virology: the study of viruses.</a:t>
            </a:r>
          </a:p>
          <a:p>
            <a:pPr algn="just" rtl="0"/>
            <a:r>
              <a:rPr lang="en-US" sz="2400" dirty="0" smtClean="0"/>
              <a:t>•	Nematology: the study of nematodes.</a:t>
            </a:r>
          </a:p>
        </p:txBody>
      </p:sp>
    </p:spTree>
    <p:extLst>
      <p:ext uri="{BB962C8B-B14F-4D97-AF65-F5344CB8AC3E}">
        <p14:creationId xmlns:p14="http://schemas.microsoft.com/office/powerpoint/2010/main" val="743796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857" y="260648"/>
            <a:ext cx="8568952" cy="5909310"/>
          </a:xfrm>
          <a:prstGeom prst="rect">
            <a:avLst/>
          </a:prstGeom>
        </p:spPr>
        <p:txBody>
          <a:bodyPr wrap="square">
            <a:spAutoFit/>
          </a:bodyPr>
          <a:lstStyle/>
          <a:p>
            <a:pPr algn="just" rtl="0"/>
            <a:r>
              <a:rPr lang="en-US" dirty="0" smtClean="0"/>
              <a:t>•Microbial cytology: the study of microscopic and submicroscopic details of microorganisms.</a:t>
            </a:r>
          </a:p>
          <a:p>
            <a:pPr algn="just" rtl="0"/>
            <a:r>
              <a:rPr lang="en-US" dirty="0" smtClean="0"/>
              <a:t>•Microbial physiology: the study of how the microbial cell functions biochemically. Includes the study of microbial growth, microbial metabolism and microbial cell structure.</a:t>
            </a:r>
          </a:p>
          <a:p>
            <a:pPr algn="just" rtl="0"/>
            <a:r>
              <a:rPr lang="en-US" dirty="0" smtClean="0"/>
              <a:t>•Microbial ecology: the relationship between microorganisms and their environment.</a:t>
            </a:r>
          </a:p>
          <a:p>
            <a:pPr algn="just" rtl="0"/>
            <a:r>
              <a:rPr lang="en-US" dirty="0" smtClean="0"/>
              <a:t>•Microbial genetics: the study of how genes are organized and regulated in microbes in relation to their cellular functions. Closely related to the field of molecular biology.</a:t>
            </a:r>
          </a:p>
          <a:p>
            <a:pPr algn="just" rtl="0"/>
            <a:r>
              <a:rPr lang="en-US" dirty="0" smtClean="0"/>
              <a:t>•Cellular microbiology: a discipline bridging microbiology and cell biology</a:t>
            </a:r>
          </a:p>
          <a:p>
            <a:pPr algn="just" rtl="0"/>
            <a:r>
              <a:rPr lang="en-US" dirty="0" smtClean="0"/>
              <a:t>•Evolutionary microbiology: the study of the evolution of microbes. This field can be subdivided into:</a:t>
            </a:r>
          </a:p>
          <a:p>
            <a:pPr algn="just" rtl="0"/>
            <a:r>
              <a:rPr lang="en-US" dirty="0" smtClean="0"/>
              <a:t>•Microbial taxonomy: the naming and classification of microorganisms.</a:t>
            </a:r>
          </a:p>
          <a:p>
            <a:pPr algn="just" rtl="0"/>
            <a:r>
              <a:rPr lang="en-US" dirty="0" smtClean="0"/>
              <a:t>•Microbial systematic: the study of the diversity and genetic relationship of microorganisms.</a:t>
            </a:r>
          </a:p>
          <a:p>
            <a:pPr algn="just" rtl="0"/>
            <a:r>
              <a:rPr lang="en-US" dirty="0" smtClean="0"/>
              <a:t>•Generation microbiology: the study of those microorganisms that have the same characters as their parents.</a:t>
            </a:r>
          </a:p>
          <a:p>
            <a:pPr algn="just" rtl="0"/>
            <a:r>
              <a:rPr lang="en-US" dirty="0" smtClean="0"/>
              <a:t>•Systems microbiology: a discipline bridging systems biology and microbiology.</a:t>
            </a:r>
          </a:p>
          <a:p>
            <a:pPr algn="just" rtl="0"/>
            <a:r>
              <a:rPr lang="en-US" dirty="0" smtClean="0"/>
              <a:t>•Molecular microbiology: the study of the molecular principles of the physiological processes in microorganisms.</a:t>
            </a:r>
            <a:endParaRPr lang="en-US" dirty="0"/>
          </a:p>
        </p:txBody>
      </p:sp>
    </p:spTree>
    <p:extLst>
      <p:ext uri="{BB962C8B-B14F-4D97-AF65-F5344CB8AC3E}">
        <p14:creationId xmlns:p14="http://schemas.microsoft.com/office/powerpoint/2010/main" val="1848444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Applied microbiology </a:t>
            </a:r>
            <a:endParaRPr lang="ar-IQ" dirty="0"/>
          </a:p>
        </p:txBody>
      </p:sp>
      <p:sp>
        <p:nvSpPr>
          <p:cNvPr id="4" name="Rectangle 3"/>
          <p:cNvSpPr/>
          <p:nvPr/>
        </p:nvSpPr>
        <p:spPr>
          <a:xfrm>
            <a:off x="0" y="1340768"/>
            <a:ext cx="9144000" cy="5016758"/>
          </a:xfrm>
          <a:prstGeom prst="rect">
            <a:avLst/>
          </a:prstGeom>
        </p:spPr>
        <p:txBody>
          <a:bodyPr wrap="square">
            <a:spAutoFit/>
          </a:bodyPr>
          <a:lstStyle/>
          <a:p>
            <a:pPr algn="just" rtl="0"/>
            <a:r>
              <a:rPr lang="en-US" sz="2000" dirty="0" smtClean="0"/>
              <a:t>Applied microbiology refers to the fields where the micro-organisms are applied in certain processes. The organisms itself are often not studied as such, but applied to sustain</a:t>
            </a:r>
            <a:r>
              <a:rPr lang="ar-IQ" sz="2000" dirty="0" smtClean="0"/>
              <a:t>المحافظة </a:t>
            </a:r>
            <a:r>
              <a:rPr lang="en-US" sz="2000" dirty="0" smtClean="0"/>
              <a:t>certain processes.</a:t>
            </a:r>
          </a:p>
          <a:p>
            <a:pPr algn="just" rtl="0"/>
            <a:r>
              <a:rPr lang="en-US" sz="2000" dirty="0" smtClean="0"/>
              <a:t>•Medical microbiology: the study of the pathogenic microbes and the role of microbes in human illness. Includes the study of microbial pathogenesis and epidemiology and is related to the study of disease pathology and immunology. This area of microbiology also covers the study of human </a:t>
            </a:r>
            <a:r>
              <a:rPr lang="en-US" sz="2000" dirty="0" err="1" smtClean="0"/>
              <a:t>microbiota</a:t>
            </a:r>
            <a:r>
              <a:rPr lang="en-US" sz="2000" dirty="0" smtClean="0"/>
              <a:t>, cancer, and the tumor microenvironment.</a:t>
            </a:r>
          </a:p>
          <a:p>
            <a:pPr algn="just" rtl="0"/>
            <a:r>
              <a:rPr lang="en-US" sz="2000" dirty="0" smtClean="0"/>
              <a:t>•Pharmaceutical microbiology: the study of microorganisms that are related to the production of antibiotics, enzymes, vitamins, vaccines, and other pharmaceutical products and that cause pharmaceutical contamination and spoil.</a:t>
            </a:r>
          </a:p>
          <a:p>
            <a:pPr algn="just" rtl="0"/>
            <a:r>
              <a:rPr lang="en-US" sz="2000" dirty="0" smtClean="0"/>
              <a:t>•Industrial microbiology: the exploitation</a:t>
            </a:r>
            <a:r>
              <a:rPr lang="ar-IQ" sz="2000" dirty="0" smtClean="0"/>
              <a:t>  </a:t>
            </a:r>
            <a:r>
              <a:rPr lang="en-US" sz="2000" dirty="0" smtClean="0"/>
              <a:t>of microbes for use in industrial processes. Examples include industrial fermentation and wastewater treatment. Closely linked to the biotechnology industry. This field also includes brewing</a:t>
            </a:r>
            <a:r>
              <a:rPr lang="ar-IQ" sz="2000" dirty="0" smtClean="0"/>
              <a:t>, </a:t>
            </a:r>
            <a:r>
              <a:rPr lang="en-US" sz="2000" dirty="0" smtClean="0"/>
              <a:t>an important application of microbiology.</a:t>
            </a:r>
            <a:endParaRPr lang="en-US" dirty="0" smtClean="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216024"/>
            <a:ext cx="71780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260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a:t>
            </a:r>
            <a:endParaRPr lang="ar-IQ" dirty="0"/>
          </a:p>
        </p:txBody>
      </p:sp>
      <p:sp>
        <p:nvSpPr>
          <p:cNvPr id="3" name="Content Placeholder 2"/>
          <p:cNvSpPr>
            <a:spLocks noGrp="1"/>
          </p:cNvSpPr>
          <p:nvPr>
            <p:ph sz="quarter" idx="1"/>
          </p:nvPr>
        </p:nvSpPr>
        <p:spPr>
          <a:xfrm>
            <a:off x="301752" y="1527048"/>
            <a:ext cx="8503920" cy="5070304"/>
          </a:xfrm>
        </p:spPr>
        <p:txBody>
          <a:bodyPr>
            <a:normAutofit fontScale="25000" lnSpcReduction="20000"/>
          </a:bodyPr>
          <a:lstStyle/>
          <a:p>
            <a:pPr marL="0" indent="0" algn="just" rtl="0">
              <a:buNone/>
            </a:pPr>
            <a:r>
              <a:rPr lang="en-US" sz="5600" dirty="0" smtClean="0"/>
              <a:t>•Microbial </a:t>
            </a:r>
            <a:r>
              <a:rPr lang="en-US" sz="5600" dirty="0"/>
              <a:t>biotechnology: the manipulation of microorganisms at the genetic and molecular level to generate useful products.</a:t>
            </a:r>
          </a:p>
          <a:p>
            <a:pPr marL="0" indent="0" algn="just" rtl="0">
              <a:buNone/>
            </a:pPr>
            <a:r>
              <a:rPr lang="en-US" sz="5600" dirty="0" smtClean="0"/>
              <a:t>•Food </a:t>
            </a:r>
            <a:r>
              <a:rPr lang="en-US" sz="5600" dirty="0"/>
              <a:t>microbiology: the study of microorganisms causing food spoilage and foodborne illness. Using microorganisms to produce foods, for example by fermentation.</a:t>
            </a:r>
          </a:p>
          <a:p>
            <a:pPr marL="0" indent="0" algn="just" rtl="0">
              <a:buNone/>
            </a:pPr>
            <a:r>
              <a:rPr lang="en-US" sz="5600" dirty="0" smtClean="0"/>
              <a:t>•Agricultural </a:t>
            </a:r>
            <a:r>
              <a:rPr lang="en-US" sz="5600" dirty="0"/>
              <a:t>microbiology: the study of agriculturally relevant microorganisms. This field can be further classified into the following:</a:t>
            </a:r>
          </a:p>
          <a:p>
            <a:pPr marL="0" indent="0" algn="just" rtl="0">
              <a:buNone/>
            </a:pPr>
            <a:r>
              <a:rPr lang="en-US" sz="5600" dirty="0" smtClean="0"/>
              <a:t>•Plant </a:t>
            </a:r>
            <a:r>
              <a:rPr lang="en-US" sz="5600" dirty="0"/>
              <a:t>microbiology and Plant pathology: The study of the interactions between microorganisms and plants and plant pathogens.</a:t>
            </a:r>
          </a:p>
          <a:p>
            <a:pPr marL="0" indent="0" algn="just" rtl="0">
              <a:buNone/>
            </a:pPr>
            <a:r>
              <a:rPr lang="en-US" sz="5600" dirty="0" smtClean="0"/>
              <a:t>•Soil </a:t>
            </a:r>
            <a:r>
              <a:rPr lang="en-US" sz="5600" dirty="0"/>
              <a:t>microbiology: the study of those microorganisms that are found in soil.</a:t>
            </a:r>
          </a:p>
          <a:p>
            <a:pPr marL="0" indent="0" algn="just" rtl="0">
              <a:buNone/>
            </a:pPr>
            <a:r>
              <a:rPr lang="en-US" sz="5600" dirty="0" smtClean="0"/>
              <a:t>•Veterinary </a:t>
            </a:r>
            <a:r>
              <a:rPr lang="en-US" sz="5600" dirty="0"/>
              <a:t>microbiology: the study of the role of microbes in </a:t>
            </a:r>
            <a:r>
              <a:rPr lang="en-US" sz="5600" dirty="0" smtClean="0"/>
              <a:t>veterinary</a:t>
            </a:r>
            <a:r>
              <a:rPr lang="ar-IQ" sz="5600" dirty="0" smtClean="0"/>
              <a:t>  </a:t>
            </a:r>
            <a:r>
              <a:rPr lang="en-US" sz="5600" dirty="0"/>
              <a:t>medicine or animal taxonomy.</a:t>
            </a:r>
          </a:p>
          <a:p>
            <a:pPr marL="0" indent="0" algn="just" rtl="0">
              <a:buNone/>
            </a:pPr>
            <a:r>
              <a:rPr lang="en-US" sz="5600" dirty="0" smtClean="0"/>
              <a:t>•Environmental </a:t>
            </a:r>
            <a:r>
              <a:rPr lang="en-US" sz="5600" dirty="0"/>
              <a:t>microbiology: the study of the function and diversity of microbes in their natural environments. This involves the characterization of key bacterial habitats such as: the </a:t>
            </a:r>
            <a:r>
              <a:rPr lang="en-US" sz="5600" dirty="0" err="1" smtClean="0"/>
              <a:t>rhizosphere</a:t>
            </a:r>
            <a:r>
              <a:rPr lang="ar-IQ" sz="5600" dirty="0" smtClean="0"/>
              <a:t> </a:t>
            </a:r>
            <a:r>
              <a:rPr lang="en-US" sz="5600" dirty="0" smtClean="0"/>
              <a:t>and </a:t>
            </a:r>
            <a:r>
              <a:rPr lang="en-US" sz="5600" dirty="0" err="1" smtClean="0"/>
              <a:t>phyllosphere</a:t>
            </a:r>
            <a:r>
              <a:rPr lang="ar-IQ" sz="5600" dirty="0" smtClean="0"/>
              <a:t>, </a:t>
            </a:r>
            <a:r>
              <a:rPr lang="en-US" sz="5600" dirty="0"/>
              <a:t>soil and </a:t>
            </a:r>
            <a:r>
              <a:rPr lang="en-US" sz="5600" dirty="0" err="1" smtClean="0"/>
              <a:t>groundwaterecosystems</a:t>
            </a:r>
            <a:r>
              <a:rPr lang="ar-IQ" sz="5600" dirty="0" smtClean="0"/>
              <a:t>, </a:t>
            </a:r>
            <a:r>
              <a:rPr lang="en-US" sz="5600" dirty="0"/>
              <a:t>open oceans or extreme </a:t>
            </a:r>
            <a:r>
              <a:rPr lang="en-US" sz="5600" dirty="0" smtClean="0"/>
              <a:t>environments</a:t>
            </a:r>
            <a:r>
              <a:rPr lang="ar-IQ" sz="5600" dirty="0" smtClean="0"/>
              <a:t>. </a:t>
            </a:r>
            <a:r>
              <a:rPr lang="en-US" sz="5600" dirty="0"/>
              <a:t>This field includes other branches of microbiology such as:</a:t>
            </a:r>
          </a:p>
          <a:p>
            <a:pPr marL="0" indent="0" algn="just" rtl="0">
              <a:buNone/>
            </a:pPr>
            <a:r>
              <a:rPr lang="en-US" sz="5600" dirty="0" smtClean="0"/>
              <a:t>•Microbial </a:t>
            </a:r>
            <a:r>
              <a:rPr lang="en-US" sz="5600" dirty="0"/>
              <a:t>ecology</a:t>
            </a:r>
          </a:p>
          <a:p>
            <a:pPr marL="0" indent="0" algn="just" rtl="0">
              <a:buNone/>
            </a:pPr>
            <a:r>
              <a:rPr lang="en-US" sz="5600" dirty="0" smtClean="0"/>
              <a:t>•</a:t>
            </a:r>
            <a:r>
              <a:rPr lang="en-US" sz="5600" dirty="0" err="1" smtClean="0"/>
              <a:t>Microbially</a:t>
            </a:r>
            <a:r>
              <a:rPr lang="en-US" sz="5600" dirty="0" smtClean="0"/>
              <a:t> </a:t>
            </a:r>
            <a:r>
              <a:rPr lang="en-US" sz="5600" dirty="0"/>
              <a:t>mediated nutrient cycling</a:t>
            </a:r>
          </a:p>
          <a:p>
            <a:pPr marL="0" indent="0" algn="just" rtl="0">
              <a:buNone/>
            </a:pPr>
            <a:r>
              <a:rPr lang="en-US" sz="5600" dirty="0" smtClean="0"/>
              <a:t>•</a:t>
            </a:r>
            <a:r>
              <a:rPr lang="en-US" sz="5600" dirty="0" err="1" smtClean="0"/>
              <a:t>Geomicrobiology</a:t>
            </a:r>
            <a:endParaRPr lang="en-US" sz="5600" dirty="0"/>
          </a:p>
          <a:p>
            <a:pPr marL="0" indent="0" algn="just" rtl="0">
              <a:buNone/>
            </a:pPr>
            <a:r>
              <a:rPr lang="en-US" sz="5600" dirty="0" smtClean="0"/>
              <a:t>•Microbial </a:t>
            </a:r>
            <a:r>
              <a:rPr lang="en-US" sz="5600" dirty="0"/>
              <a:t>diversity</a:t>
            </a:r>
          </a:p>
          <a:p>
            <a:pPr marL="0" indent="0" algn="just" rtl="0">
              <a:buNone/>
            </a:pPr>
            <a:r>
              <a:rPr lang="en-US" sz="5600" dirty="0" smtClean="0"/>
              <a:t>•Bioremediation</a:t>
            </a:r>
            <a:r>
              <a:rPr lang="en-US" sz="5600" dirty="0"/>
              <a:t>: use of micro-organisms to clean air, water and soils.</a:t>
            </a:r>
          </a:p>
          <a:p>
            <a:pPr marL="0" indent="0" algn="just" rtl="0">
              <a:buNone/>
            </a:pPr>
            <a:r>
              <a:rPr lang="en-US" sz="5600" dirty="0" smtClean="0"/>
              <a:t>•Water </a:t>
            </a:r>
            <a:r>
              <a:rPr lang="en-US" sz="5600" dirty="0"/>
              <a:t>microbiology (or aquatic microbiology): The study of those microorganisms that are found in water.</a:t>
            </a:r>
          </a:p>
          <a:p>
            <a:pPr marL="0" indent="0" algn="just" rtl="0">
              <a:buNone/>
            </a:pPr>
            <a:r>
              <a:rPr lang="en-US" sz="5600" dirty="0" smtClean="0"/>
              <a:t>•</a:t>
            </a:r>
            <a:r>
              <a:rPr lang="en-US" sz="5600" dirty="0" err="1" smtClean="0"/>
              <a:t>Aeromicrobiology</a:t>
            </a:r>
            <a:r>
              <a:rPr lang="en-US" sz="5600" dirty="0" smtClean="0"/>
              <a:t> </a:t>
            </a:r>
            <a:r>
              <a:rPr lang="en-US" sz="5600" dirty="0"/>
              <a:t>(or air microbiology): The study of airborne microorganisms.</a:t>
            </a:r>
          </a:p>
          <a:p>
            <a:pPr marL="0" indent="0" algn="just" rtl="0">
              <a:buNone/>
            </a:pPr>
            <a:r>
              <a:rPr lang="en-US" sz="5600" dirty="0" smtClean="0"/>
              <a:t>•Biotechnology</a:t>
            </a:r>
            <a:r>
              <a:rPr lang="en-US" sz="5600" dirty="0"/>
              <a:t>: related to recombinant DNA technology or genetic engineering</a:t>
            </a:r>
          </a:p>
          <a:p>
            <a:pPr algn="just" rtl="0"/>
            <a:endParaRPr lang="en-US" sz="5600" dirty="0"/>
          </a:p>
          <a:p>
            <a:endParaRPr lang="ar-IQ"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188640"/>
            <a:ext cx="1331640" cy="1249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792087" cy="1283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44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effectLst/>
                <a:latin typeface="Times New Roman"/>
                <a:ea typeface="Times New Roman"/>
              </a:rPr>
              <a:t>General Microbiology</a:t>
            </a:r>
            <a:endParaRPr lang="ar-IQ" dirty="0"/>
          </a:p>
        </p:txBody>
      </p:sp>
      <p:pic>
        <p:nvPicPr>
          <p:cNvPr id="1026" name="Picture 2" descr="C:\Users\samaoffice1\Desktop\محاضرات مايكو\Size-of-Bacterial-Ce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225" y="1844824"/>
            <a:ext cx="5715000" cy="2990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39552" y="5490795"/>
            <a:ext cx="8208912" cy="369332"/>
          </a:xfrm>
          <a:prstGeom prst="rect">
            <a:avLst/>
          </a:prstGeom>
        </p:spPr>
        <p:txBody>
          <a:bodyPr wrap="square">
            <a:spAutoFit/>
          </a:bodyPr>
          <a:lstStyle/>
          <a:p>
            <a:pPr lvl="0" algn="ctr" rtl="0">
              <a:spcBef>
                <a:spcPct val="20000"/>
              </a:spcBef>
            </a:pPr>
            <a:r>
              <a:rPr lang="en-US" b="1" dirty="0" smtClean="0">
                <a:solidFill>
                  <a:srgbClr val="000000"/>
                </a:solidFill>
                <a:latin typeface="Times New Roman"/>
                <a:ea typeface="Times New Roman"/>
              </a:rPr>
              <a:t>Prof</a:t>
            </a:r>
            <a:r>
              <a:rPr lang="en-US" b="1" dirty="0">
                <a:solidFill>
                  <a:srgbClr val="000000"/>
                </a:solidFill>
                <a:latin typeface="Times New Roman"/>
                <a:ea typeface="Times New Roman"/>
              </a:rPr>
              <a:t>. Dr. Munira Ch. </a:t>
            </a:r>
            <a:r>
              <a:rPr lang="en-US" b="1" dirty="0" err="1" smtClean="0">
                <a:solidFill>
                  <a:srgbClr val="000000"/>
                </a:solidFill>
                <a:latin typeface="Times New Roman"/>
                <a:ea typeface="Times New Roman"/>
              </a:rPr>
              <a:t>Ismaeel</a:t>
            </a:r>
            <a:r>
              <a:rPr lang="en-US" b="1" dirty="0" smtClean="0">
                <a:solidFill>
                  <a:srgbClr val="000000"/>
                </a:solidFill>
                <a:latin typeface="Times New Roman"/>
                <a:ea typeface="Times New Roman"/>
              </a:rPr>
              <a:t>  and Ass. Prof</a:t>
            </a:r>
            <a:r>
              <a:rPr lang="en-US" b="1" dirty="0">
                <a:solidFill>
                  <a:srgbClr val="000000"/>
                </a:solidFill>
                <a:latin typeface="Times New Roman"/>
                <a:ea typeface="Times New Roman"/>
              </a:rPr>
              <a:t>. Dr. </a:t>
            </a:r>
            <a:r>
              <a:rPr lang="en-US" b="1" dirty="0" err="1">
                <a:solidFill>
                  <a:srgbClr val="000000"/>
                </a:solidFill>
                <a:latin typeface="Times New Roman"/>
                <a:ea typeface="Times New Roman"/>
              </a:rPr>
              <a:t>Israa</a:t>
            </a:r>
            <a:r>
              <a:rPr lang="en-US" b="1" dirty="0">
                <a:solidFill>
                  <a:srgbClr val="000000"/>
                </a:solidFill>
                <a:latin typeface="Times New Roman"/>
                <a:ea typeface="Times New Roman"/>
              </a:rPr>
              <a:t> AJ Ibrahim</a:t>
            </a:r>
            <a:endParaRPr lang="ar-IQ" dirty="0">
              <a:solidFill>
                <a:prstClr val="black"/>
              </a:solidFill>
            </a:endParaRPr>
          </a:p>
        </p:txBody>
      </p:sp>
    </p:spTree>
    <p:extLst>
      <p:ext uri="{BB962C8B-B14F-4D97-AF65-F5344CB8AC3E}">
        <p14:creationId xmlns:p14="http://schemas.microsoft.com/office/powerpoint/2010/main" val="1150555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Careers</a:t>
            </a:r>
            <a:r>
              <a:rPr lang="ar-IQ" dirty="0" smtClean="0"/>
              <a:t>الوظائف </a:t>
            </a:r>
            <a:r>
              <a:rPr lang="en-US" dirty="0"/>
              <a:t>in Microbiology</a:t>
            </a:r>
            <a:endParaRPr lang="ar-IQ" dirty="0"/>
          </a:p>
        </p:txBody>
      </p:sp>
      <p:sp>
        <p:nvSpPr>
          <p:cNvPr id="4" name="Rectangle 3"/>
          <p:cNvSpPr/>
          <p:nvPr/>
        </p:nvSpPr>
        <p:spPr>
          <a:xfrm>
            <a:off x="0" y="1412776"/>
            <a:ext cx="8964488" cy="3539430"/>
          </a:xfrm>
          <a:prstGeom prst="rect">
            <a:avLst/>
          </a:prstGeom>
        </p:spPr>
        <p:txBody>
          <a:bodyPr wrap="square">
            <a:spAutoFit/>
          </a:bodyPr>
          <a:lstStyle/>
          <a:p>
            <a:pPr algn="just" rtl="0"/>
            <a:r>
              <a:rPr lang="en-US" sz="2800" dirty="0" smtClean="0"/>
              <a:t>Microbiologists work mainly in the Medical and Clinical Laboratories, and also in industries (pharmaceutical companies, agricultural biotechnology companies, food companies, sewage companies).</a:t>
            </a:r>
          </a:p>
          <a:p>
            <a:pPr algn="just" rtl="0"/>
            <a:r>
              <a:rPr lang="en-US" sz="2800" dirty="0" smtClean="0"/>
              <a:t>In addition the Microbiologists can work as  Epidemiologists,  Technologists and Technicians, Natural Sciences Managers, secondary Teachers, Zoologists and Wildlife Biologists. </a:t>
            </a:r>
            <a:endParaRPr lang="en-US" dirty="0" smtClean="0"/>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765" t="3161" b="39130"/>
          <a:stretch/>
        </p:blipFill>
        <p:spPr bwMode="auto">
          <a:xfrm>
            <a:off x="7092280" y="4485173"/>
            <a:ext cx="1872208" cy="222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0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3" y="381000"/>
            <a:ext cx="8712968" cy="887760"/>
          </a:xfrm>
        </p:spPr>
        <p:txBody>
          <a:bodyPr>
            <a:normAutofit fontScale="90000"/>
          </a:bodyPr>
          <a:lstStyle/>
          <a:p>
            <a:r>
              <a:rPr lang="en-US" dirty="0" smtClean="0"/>
              <a:t>Microbiology                                      </a:t>
            </a:r>
            <a:r>
              <a:rPr lang="en-US" sz="1800" dirty="0" smtClean="0"/>
              <a:t>Lec.1  </a:t>
            </a:r>
            <a:endParaRPr lang="ar-IQ" sz="1800" dirty="0"/>
          </a:p>
        </p:txBody>
      </p:sp>
      <p:sp>
        <p:nvSpPr>
          <p:cNvPr id="4" name="Rectangle 3"/>
          <p:cNvSpPr/>
          <p:nvPr/>
        </p:nvSpPr>
        <p:spPr>
          <a:xfrm>
            <a:off x="179512" y="2492896"/>
            <a:ext cx="8856983" cy="3628686"/>
          </a:xfrm>
          <a:prstGeom prst="rect">
            <a:avLst/>
          </a:prstGeom>
        </p:spPr>
        <p:txBody>
          <a:bodyPr wrap="square">
            <a:spAutoFit/>
          </a:bodyPr>
          <a:lstStyle/>
          <a:p>
            <a:pPr algn="just" rtl="0" fontAlgn="base">
              <a:lnSpc>
                <a:spcPct val="90000"/>
              </a:lnSpc>
              <a:spcBef>
                <a:spcPts val="575"/>
              </a:spcBef>
              <a:spcAft>
                <a:spcPts val="0"/>
              </a:spcAft>
            </a:pPr>
            <a:r>
              <a:rPr lang="en-US" b="1" dirty="0" smtClean="0">
                <a:solidFill>
                  <a:srgbClr val="666666"/>
                </a:solidFill>
                <a:effectLst/>
                <a:latin typeface="Times New Roman"/>
                <a:ea typeface="Times New Roman"/>
                <a:cs typeface="Times New Roman"/>
              </a:rPr>
              <a:t>      </a:t>
            </a:r>
            <a:endParaRPr lang="en-US" sz="1600" dirty="0" smtClean="0">
              <a:effectLst/>
              <a:latin typeface="Times New Roman"/>
              <a:ea typeface="Times New Roman"/>
            </a:endParaRPr>
          </a:p>
          <a:p>
            <a:pPr lvl="0" algn="just" rtl="0">
              <a:lnSpc>
                <a:spcPct val="115000"/>
              </a:lnSpc>
              <a:spcAft>
                <a:spcPts val="0"/>
              </a:spcAft>
            </a:pPr>
            <a:r>
              <a:rPr lang="en-US" sz="2400" dirty="0" smtClean="0">
                <a:effectLst/>
                <a:latin typeface="Times New Roman"/>
                <a:ea typeface="Calibri"/>
                <a:cs typeface="Arial"/>
              </a:rPr>
              <a:t>Is a science that deals with the study of living organisms that cannot be seen by the naked eye. These can be seen with the aid of microscopes, which magnify the objects. </a:t>
            </a:r>
          </a:p>
          <a:p>
            <a:pPr lvl="0" algn="just" rtl="0">
              <a:lnSpc>
                <a:spcPct val="115000"/>
              </a:lnSpc>
              <a:spcAft>
                <a:spcPts val="0"/>
              </a:spcAft>
            </a:pPr>
            <a:r>
              <a:rPr lang="en-US" sz="2400" dirty="0" smtClean="0">
                <a:effectLst/>
                <a:latin typeface="Times New Roman"/>
                <a:ea typeface="Calibri"/>
                <a:cs typeface="Arial"/>
              </a:rPr>
              <a:t>Or The branch of </a:t>
            </a:r>
            <a:r>
              <a:rPr lang="en-US" sz="2400" u="none" strike="noStrike" dirty="0" smtClean="0">
                <a:solidFill>
                  <a:srgbClr val="0000FF"/>
                </a:solidFill>
                <a:effectLst/>
                <a:latin typeface="Times New Roman"/>
                <a:ea typeface="Calibri"/>
                <a:cs typeface="Arial"/>
                <a:hlinkClick r:id="rId2"/>
              </a:rPr>
              <a:t>biology</a:t>
            </a:r>
            <a:r>
              <a:rPr lang="en-US" sz="2400" dirty="0" smtClean="0">
                <a:effectLst/>
                <a:latin typeface="Times New Roman"/>
                <a:ea typeface="Calibri"/>
                <a:cs typeface="Arial"/>
              </a:rPr>
              <a:t> dealing  with the structure, function,  uses, and modes  </a:t>
            </a:r>
            <a:r>
              <a:rPr lang="ar-IQ" sz="2400" dirty="0">
                <a:latin typeface="Calibri"/>
                <a:ea typeface="Calibri"/>
              </a:rPr>
              <a:t> </a:t>
            </a:r>
            <a:r>
              <a:rPr lang="en-US" sz="2400" dirty="0" smtClean="0">
                <a:effectLst/>
                <a:latin typeface="Times New Roman"/>
                <a:ea typeface="Calibri"/>
                <a:cs typeface="Arial"/>
              </a:rPr>
              <a:t>of existence </a:t>
            </a:r>
            <a:r>
              <a:rPr lang="ar-IQ" sz="2400" dirty="0">
                <a:latin typeface="Calibri"/>
                <a:ea typeface="Calibri"/>
              </a:rPr>
              <a:t> </a:t>
            </a:r>
            <a:r>
              <a:rPr lang="en-US" sz="2400" dirty="0" smtClean="0">
                <a:effectLst/>
                <a:latin typeface="Times New Roman"/>
                <a:ea typeface="Calibri"/>
                <a:cs typeface="Arial"/>
              </a:rPr>
              <a:t>of microscopic organisms.</a:t>
            </a:r>
            <a:endParaRPr lang="en-US" sz="2400" dirty="0" smtClean="0">
              <a:effectLst/>
              <a:latin typeface="Calibri"/>
              <a:ea typeface="Calibri"/>
              <a:cs typeface="Arial"/>
            </a:endParaRPr>
          </a:p>
          <a:p>
            <a:pPr algn="just" rtl="0"/>
            <a:r>
              <a:rPr lang="en-US" sz="2400" dirty="0" smtClean="0">
                <a:solidFill>
                  <a:srgbClr val="000000"/>
                </a:solidFill>
                <a:effectLst/>
                <a:latin typeface="Times New Roman"/>
                <a:ea typeface="Times New Roman"/>
              </a:rPr>
              <a:t>There are five major groups of microorganisms: bacteria, algae, fungi, protozoa, and viruses</a:t>
            </a:r>
            <a:r>
              <a:rPr lang="en-US" dirty="0" smtClean="0">
                <a:solidFill>
                  <a:srgbClr val="000000"/>
                </a:solidFill>
                <a:latin typeface="Times New Roman"/>
              </a:rPr>
              <a:t>.</a:t>
            </a:r>
          </a:p>
        </p:txBody>
      </p:sp>
      <p:pic>
        <p:nvPicPr>
          <p:cNvPr id="14338" name="Picture 2" descr="C:\Users\samaoffice1\Desktop\محاضرات مايكو\Diplococci-and-Streptococci.jpg"/>
          <p:cNvPicPr>
            <a:picLocks noChangeAspect="1" noChangeArrowheads="1"/>
          </p:cNvPicPr>
          <p:nvPr/>
        </p:nvPicPr>
        <p:blipFill rotWithShape="1">
          <a:blip r:embed="rId3">
            <a:extLst>
              <a:ext uri="{28A0092B-C50C-407E-A947-70E740481C1C}">
                <a14:useLocalDpi xmlns:a14="http://schemas.microsoft.com/office/drawing/2010/main" val="0"/>
              </a:ext>
            </a:extLst>
          </a:blip>
          <a:srcRect l="54386" t="53219" b="16502"/>
          <a:stretch/>
        </p:blipFill>
        <p:spPr bwMode="auto">
          <a:xfrm>
            <a:off x="4637558" y="620688"/>
            <a:ext cx="2237534" cy="8853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267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Discovery of  </a:t>
            </a:r>
            <a:r>
              <a:rPr lang="en-US" dirty="0" smtClean="0"/>
              <a:t>Microorganisms </a:t>
            </a:r>
            <a:endParaRPr lang="ar-IQ" dirty="0"/>
          </a:p>
        </p:txBody>
      </p:sp>
      <p:sp>
        <p:nvSpPr>
          <p:cNvPr id="4" name="Rectangle 3"/>
          <p:cNvSpPr/>
          <p:nvPr/>
        </p:nvSpPr>
        <p:spPr>
          <a:xfrm>
            <a:off x="467544" y="1628507"/>
            <a:ext cx="8280920" cy="1384995"/>
          </a:xfrm>
          <a:prstGeom prst="rect">
            <a:avLst/>
          </a:prstGeom>
        </p:spPr>
        <p:txBody>
          <a:bodyPr wrap="square">
            <a:spAutoFit/>
          </a:bodyPr>
          <a:lstStyle/>
          <a:p>
            <a:pPr algn="just" rtl="0"/>
            <a:r>
              <a:rPr lang="en-US" sz="2800" dirty="0" smtClean="0"/>
              <a:t>Two remarkable geniuses, Robert Hooke and </a:t>
            </a:r>
            <a:r>
              <a:rPr lang="en-US" sz="2800" dirty="0" err="1" smtClean="0"/>
              <a:t>Antonie</a:t>
            </a:r>
            <a:r>
              <a:rPr lang="en-US" sz="2800" dirty="0" smtClean="0"/>
              <a:t> van Leeuwenhoek, deserve the credit for discovering microorganisms in the 17th century.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423" y="3645024"/>
            <a:ext cx="3118042" cy="23341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520" y="3718356"/>
            <a:ext cx="5004048" cy="1938992"/>
          </a:xfrm>
          <a:prstGeom prst="rect">
            <a:avLst/>
          </a:prstGeom>
        </p:spPr>
        <p:txBody>
          <a:bodyPr wrap="square">
            <a:spAutoFit/>
          </a:bodyPr>
          <a:lstStyle/>
          <a:p>
            <a:pPr algn="just" rtl="0"/>
            <a:r>
              <a:rPr lang="en-US" sz="2000" dirty="0" smtClean="0"/>
              <a:t>Robert Hooke (1635 – 1703) was an English natural philosopher, architect and polymath</a:t>
            </a:r>
            <a:r>
              <a:rPr lang="ar-IQ" sz="2000" dirty="0" smtClean="0"/>
              <a:t>. </a:t>
            </a:r>
            <a:r>
              <a:rPr lang="en-US" sz="2000" dirty="0" smtClean="0"/>
              <a:t>Hooke illustrated the microscope in his </a:t>
            </a:r>
            <a:r>
              <a:rPr lang="en-US" sz="2000" dirty="0" err="1" smtClean="0"/>
              <a:t>Micrographia</a:t>
            </a:r>
            <a:r>
              <a:rPr lang="en-US" sz="2000" dirty="0" smtClean="0"/>
              <a:t>, one of the first detailed treatises on microscopy and imaging</a:t>
            </a:r>
            <a:endParaRPr lang="ar-IQ" sz="2000" dirty="0"/>
          </a:p>
        </p:txBody>
      </p:sp>
    </p:spTree>
    <p:extLst>
      <p:ext uri="{BB962C8B-B14F-4D97-AF65-F5344CB8AC3E}">
        <p14:creationId xmlns:p14="http://schemas.microsoft.com/office/powerpoint/2010/main" val="3898867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a:t>
            </a:r>
            <a:endParaRPr lang="ar-IQ" dirty="0"/>
          </a:p>
        </p:txBody>
      </p:sp>
      <p:sp>
        <p:nvSpPr>
          <p:cNvPr id="4" name="Rectangle 3"/>
          <p:cNvSpPr/>
          <p:nvPr/>
        </p:nvSpPr>
        <p:spPr>
          <a:xfrm>
            <a:off x="251520" y="1628800"/>
            <a:ext cx="4860032" cy="4893647"/>
          </a:xfrm>
          <a:prstGeom prst="rect">
            <a:avLst/>
          </a:prstGeom>
        </p:spPr>
        <p:txBody>
          <a:bodyPr wrap="square">
            <a:spAutoFit/>
          </a:bodyPr>
          <a:lstStyle/>
          <a:p>
            <a:pPr algn="just" rtl="0"/>
            <a:r>
              <a:rPr lang="en-US" sz="2400" dirty="0" smtClean="0"/>
              <a:t>Robert Hooke's sketches of a flea</a:t>
            </a:r>
            <a:r>
              <a:rPr lang="ar-IQ" sz="2400" dirty="0" smtClean="0"/>
              <a:t>, </a:t>
            </a:r>
            <a:r>
              <a:rPr lang="en-US" sz="2400" dirty="0" smtClean="0"/>
              <a:t>louse</a:t>
            </a:r>
            <a:r>
              <a:rPr lang="ar-IQ" sz="2400" dirty="0" smtClean="0"/>
              <a:t>, </a:t>
            </a:r>
            <a:r>
              <a:rPr lang="en-US" sz="2400" dirty="0" smtClean="0"/>
              <a:t>and a gnat</a:t>
            </a:r>
            <a:r>
              <a:rPr lang="ar-IQ" sz="2400" dirty="0" smtClean="0"/>
              <a:t> </a:t>
            </a:r>
            <a:r>
              <a:rPr lang="en-US" sz="2400" dirty="0" smtClean="0"/>
              <a:t>appeared in the book </a:t>
            </a:r>
            <a:r>
              <a:rPr lang="en-US" sz="2400" dirty="0" err="1" smtClean="0"/>
              <a:t>Micrographia</a:t>
            </a:r>
            <a:r>
              <a:rPr lang="en-US" sz="2400" dirty="0" smtClean="0"/>
              <a:t>, which was published in 1665. He coined the term "cell" for a honeycomb-like structure in a cork</a:t>
            </a:r>
            <a:r>
              <a:rPr lang="ar-IQ" sz="2400" dirty="0" smtClean="0"/>
              <a:t>  </a:t>
            </a:r>
            <a:r>
              <a:rPr lang="en-US" sz="2400" dirty="0" smtClean="0"/>
              <a:t>slice</a:t>
            </a:r>
            <a:r>
              <a:rPr lang="ar-IQ" sz="2400" dirty="0" smtClean="0"/>
              <a:t>  </a:t>
            </a:r>
            <a:r>
              <a:rPr lang="en-US" sz="2400" dirty="0" smtClean="0"/>
              <a:t>using a primitive</a:t>
            </a:r>
            <a:r>
              <a:rPr lang="ar-IQ" sz="2400" dirty="0" smtClean="0"/>
              <a:t>  </a:t>
            </a:r>
            <a:r>
              <a:rPr lang="en-US" sz="2400" dirty="0" smtClean="0"/>
              <a:t>compound microscope.</a:t>
            </a:r>
          </a:p>
          <a:p>
            <a:pPr algn="just" rtl="0"/>
            <a:endParaRPr lang="en-US" sz="2400" dirty="0"/>
          </a:p>
          <a:p>
            <a:pPr algn="just" rtl="0"/>
            <a:endParaRPr lang="en-US" sz="2000" dirty="0" smtClean="0"/>
          </a:p>
          <a:p>
            <a:pPr algn="just" rtl="0"/>
            <a:endParaRPr lang="en-US" sz="2000" dirty="0"/>
          </a:p>
          <a:p>
            <a:pPr algn="just" rtl="0"/>
            <a:endParaRPr lang="en-US" sz="2000" dirty="0" smtClean="0"/>
          </a:p>
          <a:p>
            <a:pPr algn="just" rtl="0"/>
            <a:endParaRPr lang="en-US" sz="2000" dirty="0"/>
          </a:p>
          <a:p>
            <a:pPr algn="just" rtl="0"/>
            <a:endParaRPr lang="en-US" sz="2000" dirty="0" smtClean="0"/>
          </a:p>
          <a:p>
            <a:pPr algn="just" rtl="0"/>
            <a:endParaRPr lang="ar-IQ"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293" y="2204864"/>
            <a:ext cx="3642189" cy="31927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00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a:t>
            </a:r>
            <a:r>
              <a:rPr lang="en-US" dirty="0"/>
              <a:t>.- Antony van </a:t>
            </a:r>
            <a:r>
              <a:rPr lang="en-US" dirty="0" smtClean="0"/>
              <a:t>Leeuwenhoek                 </a:t>
            </a:r>
            <a:endParaRPr lang="ar-IQ" dirty="0"/>
          </a:p>
        </p:txBody>
      </p:sp>
      <p:sp>
        <p:nvSpPr>
          <p:cNvPr id="4" name="Rectangle 3"/>
          <p:cNvSpPr/>
          <p:nvPr/>
        </p:nvSpPr>
        <p:spPr>
          <a:xfrm>
            <a:off x="251520" y="1484784"/>
            <a:ext cx="4572000" cy="4093428"/>
          </a:xfrm>
          <a:prstGeom prst="rect">
            <a:avLst/>
          </a:prstGeom>
        </p:spPr>
        <p:txBody>
          <a:bodyPr>
            <a:spAutoFit/>
          </a:bodyPr>
          <a:lstStyle/>
          <a:p>
            <a:pPr algn="just" rtl="0"/>
            <a:r>
              <a:rPr lang="en-US" sz="2000" dirty="0" smtClean="0"/>
              <a:t>Antony van Leeuwenhoek (1632-1723)  was a Dutch businessman, scientist, and one of the notable</a:t>
            </a:r>
            <a:r>
              <a:rPr lang="ar-IQ" sz="2000" dirty="0" smtClean="0"/>
              <a:t>  </a:t>
            </a:r>
            <a:r>
              <a:rPr lang="en-US" sz="2000" dirty="0" smtClean="0"/>
              <a:t>representatives  of the Golden Age of Dutch science and technology    constructed microscopes ( simple microscope)   and was the first person to observe and describe microorganisms accurately.                                Leeuwenhoek observed and described microscopic protozoa and bacteria.  He is commonly known as "the Father of Microbiology”.</a:t>
            </a:r>
          </a:p>
          <a:p>
            <a:pPr algn="just" rtl="0"/>
            <a:endParaRPr lang="ar-IQ"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772816"/>
            <a:ext cx="3677890" cy="407799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340" y="188640"/>
            <a:ext cx="15367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84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a:t>
            </a:r>
            <a:endParaRPr lang="ar-IQ" dirty="0"/>
          </a:p>
        </p:txBody>
      </p:sp>
      <p:sp>
        <p:nvSpPr>
          <p:cNvPr id="4" name="Rectangle 3"/>
          <p:cNvSpPr/>
          <p:nvPr/>
        </p:nvSpPr>
        <p:spPr>
          <a:xfrm>
            <a:off x="251520" y="1268760"/>
            <a:ext cx="7095510" cy="3970318"/>
          </a:xfrm>
          <a:prstGeom prst="rect">
            <a:avLst/>
          </a:prstGeom>
        </p:spPr>
        <p:txBody>
          <a:bodyPr wrap="square">
            <a:spAutoFit/>
          </a:bodyPr>
          <a:lstStyle/>
          <a:p>
            <a:pPr algn="just" rtl="0"/>
            <a:r>
              <a:rPr lang="en-US" sz="1600" b="1" dirty="0" smtClean="0"/>
              <a:t>Edward Jenner </a:t>
            </a:r>
            <a:r>
              <a:rPr lang="en-US" dirty="0" smtClean="0"/>
              <a:t>(1749 – 1823) was an English physician and scientist who was the pioneer  of smallpox vaccine, the world's first vaccine.</a:t>
            </a:r>
          </a:p>
          <a:p>
            <a:pPr algn="just" rtl="0"/>
            <a:r>
              <a:rPr lang="en-US" b="1" dirty="0" smtClean="0"/>
              <a:t>Louis Pasteur </a:t>
            </a:r>
            <a:r>
              <a:rPr lang="en-US" dirty="0" smtClean="0"/>
              <a:t>(1822-1895)</a:t>
            </a:r>
          </a:p>
          <a:p>
            <a:pPr algn="just" rtl="0"/>
            <a:r>
              <a:rPr lang="en-US" sz="2000" dirty="0" smtClean="0"/>
              <a:t>was a French biologist, microbiologist and chemist famous for his discoveries of the principles of vaccination, microbial fermentation and pasteurization. Used cotton plugs in his cultures to prevent air borne contamination, devised</a:t>
            </a:r>
            <a:r>
              <a:rPr lang="ar-IQ" sz="2000" dirty="0" smtClean="0"/>
              <a:t> </a:t>
            </a:r>
            <a:r>
              <a:rPr lang="en-US" sz="2000" dirty="0" smtClean="0"/>
              <a:t>Aseptic</a:t>
            </a:r>
            <a:r>
              <a:rPr lang="ar-IQ" sz="2000" dirty="0" smtClean="0"/>
              <a:t> </a:t>
            </a:r>
            <a:r>
              <a:rPr lang="en-US" sz="2000" dirty="0" smtClean="0"/>
              <a:t>Technique. He created the first vaccines for rabies and anthrax. Pasteur was responsible for disproving the doctrine</a:t>
            </a:r>
            <a:r>
              <a:rPr lang="ar-IQ" sz="2000" dirty="0" smtClean="0"/>
              <a:t> </a:t>
            </a:r>
            <a:r>
              <a:rPr lang="en-US" sz="2000" dirty="0" smtClean="0"/>
              <a:t>of spontaneous generation</a:t>
            </a:r>
            <a:r>
              <a:rPr lang="ar-IQ" sz="2000" dirty="0" smtClean="0"/>
              <a:t>. </a:t>
            </a:r>
            <a:r>
              <a:rPr lang="en-US" sz="2000" dirty="0" smtClean="0"/>
              <a:t>He performed experiments that showed that without contamination, microorganisms could not develop.</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187" y="2852936"/>
            <a:ext cx="1656184" cy="21722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82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Robert Koch </a:t>
            </a:r>
            <a:r>
              <a:rPr lang="ar-IQ" dirty="0" smtClean="0"/>
              <a:t>- </a:t>
            </a:r>
            <a:r>
              <a:rPr lang="en-US" dirty="0" smtClean="0"/>
              <a:t>Micro.</a:t>
            </a:r>
            <a:endParaRPr lang="ar-IQ" dirty="0"/>
          </a:p>
        </p:txBody>
      </p:sp>
      <p:sp>
        <p:nvSpPr>
          <p:cNvPr id="4" name="Rectangle 3"/>
          <p:cNvSpPr/>
          <p:nvPr/>
        </p:nvSpPr>
        <p:spPr>
          <a:xfrm>
            <a:off x="179512" y="1412776"/>
            <a:ext cx="8640960" cy="4370427"/>
          </a:xfrm>
          <a:prstGeom prst="rect">
            <a:avLst/>
          </a:prstGeom>
        </p:spPr>
        <p:txBody>
          <a:bodyPr wrap="square">
            <a:spAutoFit/>
          </a:bodyPr>
          <a:lstStyle/>
          <a:p>
            <a:pPr algn="just" rtl="0"/>
            <a:r>
              <a:rPr lang="en-US" sz="2000" dirty="0" smtClean="0"/>
              <a:t>Robert Koch (1843-1910) (was a celebrated German physician and pioneering</a:t>
            </a:r>
            <a:r>
              <a:rPr lang="ar-IQ" sz="2000" dirty="0" smtClean="0"/>
              <a:t> </a:t>
            </a:r>
            <a:r>
              <a:rPr lang="en-US" sz="2000" dirty="0" smtClean="0"/>
              <a:t>microbiologist), using criteria developed  by his teacher, Jacob </a:t>
            </a:r>
            <a:r>
              <a:rPr lang="en-US" sz="2000" dirty="0" err="1" smtClean="0"/>
              <a:t>Henle</a:t>
            </a:r>
            <a:r>
              <a:rPr lang="en-US" sz="2000" dirty="0" smtClean="0"/>
              <a:t> (1809-1895), discovered the causative agent of anthrax, it is          Bacillus </a:t>
            </a:r>
            <a:r>
              <a:rPr lang="en-US" sz="2000" dirty="0" err="1" smtClean="0"/>
              <a:t>anthracis</a:t>
            </a:r>
            <a:r>
              <a:rPr lang="en-US" sz="2000" dirty="0" smtClean="0"/>
              <a:t> ; his criteria became known as Koch's Postulates and are still used to establish the link between a particular microorganism and a particular disease: </a:t>
            </a:r>
          </a:p>
          <a:p>
            <a:pPr algn="just" rtl="0"/>
            <a:r>
              <a:rPr lang="en-US" sz="2000" dirty="0" smtClean="0"/>
              <a:t>a-The microorganisms must be present in every case of the disease but absent from healthy individuals.</a:t>
            </a:r>
          </a:p>
          <a:p>
            <a:pPr algn="just" rtl="0"/>
            <a:r>
              <a:rPr lang="en-US" sz="2000" dirty="0" smtClean="0"/>
              <a:t>b-The suspected microorganisms must be isolated and grown in pure culture.</a:t>
            </a:r>
          </a:p>
          <a:p>
            <a:pPr algn="just" rtl="0"/>
            <a:r>
              <a:rPr lang="en-US" sz="2000" dirty="0" smtClean="0"/>
              <a:t>c-The same disease must result when the isolated microorganism is inoculated into a healthy host.</a:t>
            </a:r>
          </a:p>
          <a:p>
            <a:pPr algn="just" rtl="0"/>
            <a:r>
              <a:rPr lang="en-US" sz="2000" dirty="0" smtClean="0"/>
              <a:t>d-The same microorganism must be isolated again from the diseased host.</a:t>
            </a:r>
            <a:endParaRPr lang="en-US" dirty="0"/>
          </a:p>
          <a:p>
            <a:pPr algn="just" rtl="0"/>
            <a:endParaRPr 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137611"/>
            <a:ext cx="911175" cy="113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82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 </a:t>
            </a:r>
            <a:r>
              <a:rPr lang="en-US" dirty="0" smtClean="0"/>
              <a:t>- Koch's Postulates</a:t>
            </a:r>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676875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1916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219</TotalTime>
  <Words>1653</Words>
  <Application>Microsoft Office PowerPoint</Application>
  <PresentationFormat>On-screen Show (4:3)</PresentationFormat>
  <Paragraphs>97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General Microbiology Lecture 1</vt:lpstr>
      <vt:lpstr>General Microbiology</vt:lpstr>
      <vt:lpstr>Microbiology                                      Lec.1  </vt:lpstr>
      <vt:lpstr>The Discovery of  Microorganisms </vt:lpstr>
      <vt:lpstr>Micro.</vt:lpstr>
      <vt:lpstr>Micro.- Antony van Leeuwenhoek                 </vt:lpstr>
      <vt:lpstr>Micro.</vt:lpstr>
      <vt:lpstr>Robert Koch - Micro.</vt:lpstr>
      <vt:lpstr>Micro. - Koch's Postulates</vt:lpstr>
      <vt:lpstr>Micro.</vt:lpstr>
      <vt:lpstr>Spontaneous Generation</vt:lpstr>
      <vt:lpstr>Micro.</vt:lpstr>
      <vt:lpstr>Micro. </vt:lpstr>
      <vt:lpstr>Micro.</vt:lpstr>
      <vt:lpstr>The Scope and Relevance of Microbiology</vt:lpstr>
      <vt:lpstr>Branches of Microbiology</vt:lpstr>
      <vt:lpstr>PowerPoint Presentation</vt:lpstr>
      <vt:lpstr>Applied microbiology </vt:lpstr>
      <vt:lpstr>Micro.</vt:lpstr>
      <vt:lpstr>Careersالوظائف in Microbiology</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Nada</cp:lastModifiedBy>
  <cp:revision>18</cp:revision>
  <dcterms:created xsi:type="dcterms:W3CDTF">2018-02-24T16:38:54Z</dcterms:created>
  <dcterms:modified xsi:type="dcterms:W3CDTF">2018-12-04T15:59:55Z</dcterms:modified>
</cp:coreProperties>
</file>